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338" r:id="rId3"/>
    <p:sldId id="345" r:id="rId4"/>
    <p:sldId id="341" r:id="rId5"/>
    <p:sldId id="327" r:id="rId6"/>
    <p:sldId id="367" r:id="rId7"/>
    <p:sldId id="342" r:id="rId8"/>
    <p:sldId id="336" r:id="rId9"/>
    <p:sldId id="301" r:id="rId10"/>
    <p:sldId id="347" r:id="rId11"/>
    <p:sldId id="365" r:id="rId12"/>
    <p:sldId id="348" r:id="rId13"/>
    <p:sldId id="349" r:id="rId14"/>
    <p:sldId id="360" r:id="rId15"/>
    <p:sldId id="361" r:id="rId16"/>
    <p:sldId id="362" r:id="rId17"/>
    <p:sldId id="363" r:id="rId18"/>
    <p:sldId id="350" r:id="rId19"/>
    <p:sldId id="351" r:id="rId20"/>
    <p:sldId id="364" r:id="rId21"/>
    <p:sldId id="354" r:id="rId22"/>
    <p:sldId id="355" r:id="rId23"/>
    <p:sldId id="36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F0000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0E17F-74E4-4D99-967A-D67B7D3FB74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6FF72E4-FF60-4DCC-B025-71762C0DDC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СПЕЦИАЛИЗИРОВАННАЯ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ВРАЧЕБНАЯ ПОМОЩЬ</a:t>
          </a:r>
        </a:p>
      </dgm:t>
    </dgm:pt>
    <dgm:pt modelId="{84C66888-C3F1-4A31-942A-A1CE74DB783A}" type="parTrans" cxnId="{C0906E5D-666E-43E6-9DF3-340B136C4701}">
      <dgm:prSet/>
      <dgm:spPr/>
      <dgm:t>
        <a:bodyPr/>
        <a:lstStyle/>
        <a:p>
          <a:endParaRPr lang="ru-RU"/>
        </a:p>
      </dgm:t>
    </dgm:pt>
    <dgm:pt modelId="{AC1A66B7-2F52-4786-997D-41A6D6084151}" type="sibTrans" cxnId="{C0906E5D-666E-43E6-9DF3-340B136C4701}">
      <dgm:prSet/>
      <dgm:spPr/>
      <dgm:t>
        <a:bodyPr/>
        <a:lstStyle/>
        <a:p>
          <a:endParaRPr lang="ru-RU"/>
        </a:p>
      </dgm:t>
    </dgm:pt>
    <dgm:pt modelId="{FA53F0B7-19AC-4922-92BA-7F94ECB3E6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КВАЛИФИЦИРОВАННАЯ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ВРАЧЕБНАЯ ПОМОЩЬ</a:t>
          </a:r>
        </a:p>
      </dgm:t>
    </dgm:pt>
    <dgm:pt modelId="{2EA37864-5944-4A04-8925-0D8776BFF8FE}" type="parTrans" cxnId="{F66285D8-D809-44A3-AB6C-F3C91A147A2B}">
      <dgm:prSet/>
      <dgm:spPr/>
      <dgm:t>
        <a:bodyPr/>
        <a:lstStyle/>
        <a:p>
          <a:endParaRPr lang="ru-RU"/>
        </a:p>
      </dgm:t>
    </dgm:pt>
    <dgm:pt modelId="{53C973C1-C623-4EA4-B51A-90B2EB14DAFB}" type="sibTrans" cxnId="{F66285D8-D809-44A3-AB6C-F3C91A147A2B}">
      <dgm:prSet/>
      <dgm:spPr/>
      <dgm:t>
        <a:bodyPr/>
        <a:lstStyle/>
        <a:p>
          <a:endParaRPr lang="ru-RU"/>
        </a:p>
      </dgm:t>
    </dgm:pt>
    <dgm:pt modelId="{16F59892-BA6B-4B7F-BF3C-B43E3A530D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ПЕРВАЯ ВРАЧЕБНАЯ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ПОМОЩЬ</a:t>
          </a:r>
        </a:p>
      </dgm:t>
    </dgm:pt>
    <dgm:pt modelId="{A4C4D773-C9F9-4B27-9F1D-8E42D9EBEFB2}" type="parTrans" cxnId="{2576905B-328E-4722-92D1-D6DE7A7E3558}">
      <dgm:prSet/>
      <dgm:spPr/>
      <dgm:t>
        <a:bodyPr/>
        <a:lstStyle/>
        <a:p>
          <a:endParaRPr lang="ru-RU"/>
        </a:p>
      </dgm:t>
    </dgm:pt>
    <dgm:pt modelId="{0AA0D0D0-7BB6-4DC3-842A-B83C92AFB4BF}" type="sibTrans" cxnId="{2576905B-328E-4722-92D1-D6DE7A7E3558}">
      <dgm:prSet/>
      <dgm:spPr/>
      <dgm:t>
        <a:bodyPr/>
        <a:lstStyle/>
        <a:p>
          <a:endParaRPr lang="ru-RU"/>
        </a:p>
      </dgm:t>
    </dgm:pt>
    <dgm:pt modelId="{502CE95E-4EC0-4466-9CE7-68C11B083C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ПЕРВАЯ ДОВРАЧЕБНАЯ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ПОМОЩЬ</a:t>
          </a:r>
        </a:p>
      </dgm:t>
    </dgm:pt>
    <dgm:pt modelId="{2BC95C3D-2FD6-42AC-993C-E03FD1B1BC08}" type="parTrans" cxnId="{18F05061-DAE5-4D27-A22F-389271596AB4}">
      <dgm:prSet/>
      <dgm:spPr/>
      <dgm:t>
        <a:bodyPr/>
        <a:lstStyle/>
        <a:p>
          <a:endParaRPr lang="ru-RU"/>
        </a:p>
      </dgm:t>
    </dgm:pt>
    <dgm:pt modelId="{DEE9E1C5-A973-4A4D-9443-FB8E3F5B9A6D}" type="sibTrans" cxnId="{18F05061-DAE5-4D27-A22F-389271596AB4}">
      <dgm:prSet/>
      <dgm:spPr/>
      <dgm:t>
        <a:bodyPr/>
        <a:lstStyle/>
        <a:p>
          <a:endParaRPr lang="ru-RU"/>
        </a:p>
      </dgm:t>
    </dgm:pt>
    <dgm:pt modelId="{AC6E7A55-5B3E-4433-BDBE-723A3AE42A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ПЕРВАЯ ПОМОЩЬ</a:t>
          </a:r>
        </a:p>
      </dgm:t>
    </dgm:pt>
    <dgm:pt modelId="{99DEA374-8C90-44E3-B3AA-D6919B748D36}" type="parTrans" cxnId="{F5E024A0-CB17-46AC-B559-EFEDFF89C827}">
      <dgm:prSet/>
      <dgm:spPr/>
      <dgm:t>
        <a:bodyPr/>
        <a:lstStyle/>
        <a:p>
          <a:endParaRPr lang="ru-RU"/>
        </a:p>
      </dgm:t>
    </dgm:pt>
    <dgm:pt modelId="{FDE19B04-04ED-480F-B1A7-53704D33D314}" type="sibTrans" cxnId="{F5E024A0-CB17-46AC-B559-EFEDFF89C827}">
      <dgm:prSet/>
      <dgm:spPr/>
      <dgm:t>
        <a:bodyPr/>
        <a:lstStyle/>
        <a:p>
          <a:endParaRPr lang="ru-RU"/>
        </a:p>
      </dgm:t>
    </dgm:pt>
    <dgm:pt modelId="{BAF4DE47-0C7F-4B44-A180-3E54F1699B74}" type="pres">
      <dgm:prSet presAssocID="{5880E17F-74E4-4D99-967A-D67B7D3FB742}" presName="Name0" presStyleCnt="0">
        <dgm:presLayoutVars>
          <dgm:dir/>
          <dgm:animLvl val="lvl"/>
          <dgm:resizeHandles val="exact"/>
        </dgm:presLayoutVars>
      </dgm:prSet>
      <dgm:spPr/>
    </dgm:pt>
    <dgm:pt modelId="{B02732E1-2D84-402F-95F5-26069741A35E}" type="pres">
      <dgm:prSet presAssocID="{46FF72E4-FF60-4DCC-B025-71762C0DDCAD}" presName="Name8" presStyleCnt="0"/>
      <dgm:spPr/>
    </dgm:pt>
    <dgm:pt modelId="{9FD90DD2-F295-4924-A744-67E078661920}" type="pres">
      <dgm:prSet presAssocID="{46FF72E4-FF60-4DCC-B025-71762C0DDCAD}" presName="level" presStyleLbl="node1" presStyleIdx="0" presStyleCnt="5" custScaleX="98202" custScaleY="117247" custLinFactNeighborX="464" custLinFactNeighborY="-76">
        <dgm:presLayoutVars>
          <dgm:chMax val="1"/>
          <dgm:bulletEnabled val="1"/>
        </dgm:presLayoutVars>
      </dgm:prSet>
      <dgm:spPr/>
    </dgm:pt>
    <dgm:pt modelId="{4E003A47-D250-4034-8B56-FDFF3B1C7727}" type="pres">
      <dgm:prSet presAssocID="{46FF72E4-FF60-4DCC-B025-71762C0DDC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A0017F-EAAF-4B2B-8626-8766108FDC79}" type="pres">
      <dgm:prSet presAssocID="{FA53F0B7-19AC-4922-92BA-7F94ECB3E6D2}" presName="Name8" presStyleCnt="0"/>
      <dgm:spPr/>
    </dgm:pt>
    <dgm:pt modelId="{7CE9A2DD-2021-4436-A7FD-A611B85ABBB9}" type="pres">
      <dgm:prSet presAssocID="{FA53F0B7-19AC-4922-92BA-7F94ECB3E6D2}" presName="level" presStyleLbl="node1" presStyleIdx="1" presStyleCnt="5">
        <dgm:presLayoutVars>
          <dgm:chMax val="1"/>
          <dgm:bulletEnabled val="1"/>
        </dgm:presLayoutVars>
      </dgm:prSet>
      <dgm:spPr/>
    </dgm:pt>
    <dgm:pt modelId="{76E67808-FAA2-4739-803F-FA48EB9498ED}" type="pres">
      <dgm:prSet presAssocID="{FA53F0B7-19AC-4922-92BA-7F94ECB3E6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A6A6A1-ED1D-4585-9862-5A543186A9C2}" type="pres">
      <dgm:prSet presAssocID="{16F59892-BA6B-4B7F-BF3C-B43E3A530DDC}" presName="Name8" presStyleCnt="0"/>
      <dgm:spPr/>
    </dgm:pt>
    <dgm:pt modelId="{A0FD20FD-94F7-4B77-8A91-51021936F4EF}" type="pres">
      <dgm:prSet presAssocID="{16F59892-BA6B-4B7F-BF3C-B43E3A530DDC}" presName="level" presStyleLbl="node1" presStyleIdx="2" presStyleCnt="5">
        <dgm:presLayoutVars>
          <dgm:chMax val="1"/>
          <dgm:bulletEnabled val="1"/>
        </dgm:presLayoutVars>
      </dgm:prSet>
      <dgm:spPr/>
    </dgm:pt>
    <dgm:pt modelId="{2960FB03-720A-4AF8-AB48-3ACF1EC46140}" type="pres">
      <dgm:prSet presAssocID="{16F59892-BA6B-4B7F-BF3C-B43E3A530D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DCD7C8-C30E-4955-A103-ADF967C4A068}" type="pres">
      <dgm:prSet presAssocID="{502CE95E-4EC0-4466-9CE7-68C11B083C4D}" presName="Name8" presStyleCnt="0"/>
      <dgm:spPr/>
    </dgm:pt>
    <dgm:pt modelId="{68D9FC21-221E-425C-97D9-196146F3B558}" type="pres">
      <dgm:prSet presAssocID="{502CE95E-4EC0-4466-9CE7-68C11B083C4D}" presName="level" presStyleLbl="node1" presStyleIdx="3" presStyleCnt="5">
        <dgm:presLayoutVars>
          <dgm:chMax val="1"/>
          <dgm:bulletEnabled val="1"/>
        </dgm:presLayoutVars>
      </dgm:prSet>
      <dgm:spPr/>
    </dgm:pt>
    <dgm:pt modelId="{8189876A-028E-470F-AF34-521B7B868597}" type="pres">
      <dgm:prSet presAssocID="{502CE95E-4EC0-4466-9CE7-68C11B083C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4DD598-7E15-41E2-A672-AABE42172F56}" type="pres">
      <dgm:prSet presAssocID="{AC6E7A55-5B3E-4433-BDBE-723A3AE42A7A}" presName="Name8" presStyleCnt="0"/>
      <dgm:spPr/>
    </dgm:pt>
    <dgm:pt modelId="{02CC15E4-9A67-42FB-9507-E85B39CAE7EB}" type="pres">
      <dgm:prSet presAssocID="{AC6E7A55-5B3E-4433-BDBE-723A3AE42A7A}" presName="level" presStyleLbl="node1" presStyleIdx="4" presStyleCnt="5">
        <dgm:presLayoutVars>
          <dgm:chMax val="1"/>
          <dgm:bulletEnabled val="1"/>
        </dgm:presLayoutVars>
      </dgm:prSet>
      <dgm:spPr/>
    </dgm:pt>
    <dgm:pt modelId="{A1FCCA68-C924-4078-A1A3-228BA478E352}" type="pres">
      <dgm:prSet presAssocID="{AC6E7A55-5B3E-4433-BDBE-723A3AE42A7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CAB8404-0CF2-4F25-A13D-D147974BD865}" type="presOf" srcId="{AC6E7A55-5B3E-4433-BDBE-723A3AE42A7A}" destId="{02CC15E4-9A67-42FB-9507-E85B39CAE7EB}" srcOrd="0" destOrd="0" presId="urn:microsoft.com/office/officeart/2005/8/layout/pyramid1"/>
    <dgm:cxn modelId="{ABE2972A-785E-441E-A2F6-44D6A95AB5AD}" type="presOf" srcId="{FA53F0B7-19AC-4922-92BA-7F94ECB3E6D2}" destId="{7CE9A2DD-2021-4436-A7FD-A611B85ABBB9}" srcOrd="0" destOrd="0" presId="urn:microsoft.com/office/officeart/2005/8/layout/pyramid1"/>
    <dgm:cxn modelId="{947D9337-B63B-46C6-8AF7-027467341F0F}" type="presOf" srcId="{16F59892-BA6B-4B7F-BF3C-B43E3A530DDC}" destId="{A0FD20FD-94F7-4B77-8A91-51021936F4EF}" srcOrd="0" destOrd="0" presId="urn:microsoft.com/office/officeart/2005/8/layout/pyramid1"/>
    <dgm:cxn modelId="{FD0BB23A-00CC-4B1F-A674-BD730E0061FA}" type="presOf" srcId="{FA53F0B7-19AC-4922-92BA-7F94ECB3E6D2}" destId="{76E67808-FAA2-4739-803F-FA48EB9498ED}" srcOrd="1" destOrd="0" presId="urn:microsoft.com/office/officeart/2005/8/layout/pyramid1"/>
    <dgm:cxn modelId="{2576905B-328E-4722-92D1-D6DE7A7E3558}" srcId="{5880E17F-74E4-4D99-967A-D67B7D3FB742}" destId="{16F59892-BA6B-4B7F-BF3C-B43E3A530DDC}" srcOrd="2" destOrd="0" parTransId="{A4C4D773-C9F9-4B27-9F1D-8E42D9EBEFB2}" sibTransId="{0AA0D0D0-7BB6-4DC3-842A-B83C92AFB4BF}"/>
    <dgm:cxn modelId="{C0906E5D-666E-43E6-9DF3-340B136C4701}" srcId="{5880E17F-74E4-4D99-967A-D67B7D3FB742}" destId="{46FF72E4-FF60-4DCC-B025-71762C0DDCAD}" srcOrd="0" destOrd="0" parTransId="{84C66888-C3F1-4A31-942A-A1CE74DB783A}" sibTransId="{AC1A66B7-2F52-4786-997D-41A6D6084151}"/>
    <dgm:cxn modelId="{18F05061-DAE5-4D27-A22F-389271596AB4}" srcId="{5880E17F-74E4-4D99-967A-D67B7D3FB742}" destId="{502CE95E-4EC0-4466-9CE7-68C11B083C4D}" srcOrd="3" destOrd="0" parTransId="{2BC95C3D-2FD6-42AC-993C-E03FD1B1BC08}" sibTransId="{DEE9E1C5-A973-4A4D-9443-FB8E3F5B9A6D}"/>
    <dgm:cxn modelId="{873FF853-3994-4102-A15F-14E46DE8C2C3}" type="presOf" srcId="{46FF72E4-FF60-4DCC-B025-71762C0DDCAD}" destId="{9FD90DD2-F295-4924-A744-67E078661920}" srcOrd="0" destOrd="0" presId="urn:microsoft.com/office/officeart/2005/8/layout/pyramid1"/>
    <dgm:cxn modelId="{AB91A955-301F-45E5-BAF4-6F8D4AB8C554}" type="presOf" srcId="{5880E17F-74E4-4D99-967A-D67B7D3FB742}" destId="{BAF4DE47-0C7F-4B44-A180-3E54F1699B74}" srcOrd="0" destOrd="0" presId="urn:microsoft.com/office/officeart/2005/8/layout/pyramid1"/>
    <dgm:cxn modelId="{D385E07A-6414-4653-A56F-ACC62C9FD0C4}" type="presOf" srcId="{502CE95E-4EC0-4466-9CE7-68C11B083C4D}" destId="{68D9FC21-221E-425C-97D9-196146F3B558}" srcOrd="0" destOrd="0" presId="urn:microsoft.com/office/officeart/2005/8/layout/pyramid1"/>
    <dgm:cxn modelId="{CC8CD28E-E7B2-4987-952A-3A3496363427}" type="presOf" srcId="{AC6E7A55-5B3E-4433-BDBE-723A3AE42A7A}" destId="{A1FCCA68-C924-4078-A1A3-228BA478E352}" srcOrd="1" destOrd="0" presId="urn:microsoft.com/office/officeart/2005/8/layout/pyramid1"/>
    <dgm:cxn modelId="{611D5591-E725-49F6-9B26-BB87CDA0B9E1}" type="presOf" srcId="{502CE95E-4EC0-4466-9CE7-68C11B083C4D}" destId="{8189876A-028E-470F-AF34-521B7B868597}" srcOrd="1" destOrd="0" presId="urn:microsoft.com/office/officeart/2005/8/layout/pyramid1"/>
    <dgm:cxn modelId="{F5E024A0-CB17-46AC-B559-EFEDFF89C827}" srcId="{5880E17F-74E4-4D99-967A-D67B7D3FB742}" destId="{AC6E7A55-5B3E-4433-BDBE-723A3AE42A7A}" srcOrd="4" destOrd="0" parTransId="{99DEA374-8C90-44E3-B3AA-D6919B748D36}" sibTransId="{FDE19B04-04ED-480F-B1A7-53704D33D314}"/>
    <dgm:cxn modelId="{F66285D8-D809-44A3-AB6C-F3C91A147A2B}" srcId="{5880E17F-74E4-4D99-967A-D67B7D3FB742}" destId="{FA53F0B7-19AC-4922-92BA-7F94ECB3E6D2}" srcOrd="1" destOrd="0" parTransId="{2EA37864-5944-4A04-8925-0D8776BFF8FE}" sibTransId="{53C973C1-C623-4EA4-B51A-90B2EB14DAFB}"/>
    <dgm:cxn modelId="{A88A93E8-3818-4C8C-9437-616B4301B071}" type="presOf" srcId="{16F59892-BA6B-4B7F-BF3C-B43E3A530DDC}" destId="{2960FB03-720A-4AF8-AB48-3ACF1EC46140}" srcOrd="1" destOrd="0" presId="urn:microsoft.com/office/officeart/2005/8/layout/pyramid1"/>
    <dgm:cxn modelId="{7F1663F1-F577-486F-8671-6C294B5DC18F}" type="presOf" srcId="{46FF72E4-FF60-4DCC-B025-71762C0DDCAD}" destId="{4E003A47-D250-4034-8B56-FDFF3B1C7727}" srcOrd="1" destOrd="0" presId="urn:microsoft.com/office/officeart/2005/8/layout/pyramid1"/>
    <dgm:cxn modelId="{93931CF9-C67E-4940-AFDE-F5D78D0C3C19}" type="presParOf" srcId="{BAF4DE47-0C7F-4B44-A180-3E54F1699B74}" destId="{B02732E1-2D84-402F-95F5-26069741A35E}" srcOrd="0" destOrd="0" presId="urn:microsoft.com/office/officeart/2005/8/layout/pyramid1"/>
    <dgm:cxn modelId="{FE11D190-9468-4AF4-8C3E-87EE8F2C723C}" type="presParOf" srcId="{B02732E1-2D84-402F-95F5-26069741A35E}" destId="{9FD90DD2-F295-4924-A744-67E078661920}" srcOrd="0" destOrd="0" presId="urn:microsoft.com/office/officeart/2005/8/layout/pyramid1"/>
    <dgm:cxn modelId="{351BF387-3008-48D9-AD48-950B6AE9F73D}" type="presParOf" srcId="{B02732E1-2D84-402F-95F5-26069741A35E}" destId="{4E003A47-D250-4034-8B56-FDFF3B1C7727}" srcOrd="1" destOrd="0" presId="urn:microsoft.com/office/officeart/2005/8/layout/pyramid1"/>
    <dgm:cxn modelId="{5D80A582-74FC-41F0-9B59-77331E954E92}" type="presParOf" srcId="{BAF4DE47-0C7F-4B44-A180-3E54F1699B74}" destId="{8CA0017F-EAAF-4B2B-8626-8766108FDC79}" srcOrd="1" destOrd="0" presId="urn:microsoft.com/office/officeart/2005/8/layout/pyramid1"/>
    <dgm:cxn modelId="{E2461AD0-1087-4A45-B85A-C6E4149D3A0F}" type="presParOf" srcId="{8CA0017F-EAAF-4B2B-8626-8766108FDC79}" destId="{7CE9A2DD-2021-4436-A7FD-A611B85ABBB9}" srcOrd="0" destOrd="0" presId="urn:microsoft.com/office/officeart/2005/8/layout/pyramid1"/>
    <dgm:cxn modelId="{DB2275B2-07C6-4834-9CFC-E9A98FFF0A01}" type="presParOf" srcId="{8CA0017F-EAAF-4B2B-8626-8766108FDC79}" destId="{76E67808-FAA2-4739-803F-FA48EB9498ED}" srcOrd="1" destOrd="0" presId="urn:microsoft.com/office/officeart/2005/8/layout/pyramid1"/>
    <dgm:cxn modelId="{15F9DDBF-99DE-41F2-A7F2-547447BE37A6}" type="presParOf" srcId="{BAF4DE47-0C7F-4B44-A180-3E54F1699B74}" destId="{20A6A6A1-ED1D-4585-9862-5A543186A9C2}" srcOrd="2" destOrd="0" presId="urn:microsoft.com/office/officeart/2005/8/layout/pyramid1"/>
    <dgm:cxn modelId="{05DBA72D-0514-405B-841A-A71A22FB3607}" type="presParOf" srcId="{20A6A6A1-ED1D-4585-9862-5A543186A9C2}" destId="{A0FD20FD-94F7-4B77-8A91-51021936F4EF}" srcOrd="0" destOrd="0" presId="urn:microsoft.com/office/officeart/2005/8/layout/pyramid1"/>
    <dgm:cxn modelId="{AE2E590A-B8E0-416F-9D19-C58B0F010144}" type="presParOf" srcId="{20A6A6A1-ED1D-4585-9862-5A543186A9C2}" destId="{2960FB03-720A-4AF8-AB48-3ACF1EC46140}" srcOrd="1" destOrd="0" presId="urn:microsoft.com/office/officeart/2005/8/layout/pyramid1"/>
    <dgm:cxn modelId="{2CDD13D7-0193-4185-8996-DFCB9D5B36B5}" type="presParOf" srcId="{BAF4DE47-0C7F-4B44-A180-3E54F1699B74}" destId="{AADCD7C8-C30E-4955-A103-ADF967C4A068}" srcOrd="3" destOrd="0" presId="urn:microsoft.com/office/officeart/2005/8/layout/pyramid1"/>
    <dgm:cxn modelId="{FC766447-BFB8-4E30-81A7-778312AB4D8D}" type="presParOf" srcId="{AADCD7C8-C30E-4955-A103-ADF967C4A068}" destId="{68D9FC21-221E-425C-97D9-196146F3B558}" srcOrd="0" destOrd="0" presId="urn:microsoft.com/office/officeart/2005/8/layout/pyramid1"/>
    <dgm:cxn modelId="{8F9F6FBC-D640-4CA9-92E8-D60099B9D0BB}" type="presParOf" srcId="{AADCD7C8-C30E-4955-A103-ADF967C4A068}" destId="{8189876A-028E-470F-AF34-521B7B868597}" srcOrd="1" destOrd="0" presId="urn:microsoft.com/office/officeart/2005/8/layout/pyramid1"/>
    <dgm:cxn modelId="{84C00B9A-A21B-4479-9C1C-8B39B6C5679B}" type="presParOf" srcId="{BAF4DE47-0C7F-4B44-A180-3E54F1699B74}" destId="{CE4DD598-7E15-41E2-A672-AABE42172F56}" srcOrd="4" destOrd="0" presId="urn:microsoft.com/office/officeart/2005/8/layout/pyramid1"/>
    <dgm:cxn modelId="{170B5D15-FE7C-4507-AA7B-5FEAFD29C062}" type="presParOf" srcId="{CE4DD598-7E15-41E2-A672-AABE42172F56}" destId="{02CC15E4-9A67-42FB-9507-E85B39CAE7EB}" srcOrd="0" destOrd="0" presId="urn:microsoft.com/office/officeart/2005/8/layout/pyramid1"/>
    <dgm:cxn modelId="{A204EC61-97A6-411A-BF16-39F5D6009A5B}" type="presParOf" srcId="{CE4DD598-7E15-41E2-A672-AABE42172F56}" destId="{A1FCCA68-C924-4078-A1A3-228BA478E3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90DD2-F295-4924-A744-67E078661920}">
      <dsp:nvSpPr>
        <dsp:cNvPr id="0" name=""/>
        <dsp:cNvSpPr/>
      </dsp:nvSpPr>
      <dsp:spPr>
        <a:xfrm>
          <a:off x="3563892" y="0"/>
          <a:ext cx="2035449" cy="1223838"/>
        </a:xfrm>
        <a:prstGeom prst="trapezoid">
          <a:avLst>
            <a:gd name="adj" fmla="val 84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СПЕЦИАЛИЗИРОВАННАЯ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ВРАЧЕБНАЯ ПОМОЩЬ</a:t>
          </a:r>
        </a:p>
      </dsp:txBody>
      <dsp:txXfrm>
        <a:off x="3563892" y="0"/>
        <a:ext cx="2035449" cy="1223838"/>
      </dsp:txXfrm>
    </dsp:sp>
    <dsp:sp modelId="{7CE9A2DD-2021-4436-A7FD-A611B85ABBB9}">
      <dsp:nvSpPr>
        <dsp:cNvPr id="0" name=""/>
        <dsp:cNvSpPr/>
      </dsp:nvSpPr>
      <dsp:spPr>
        <a:xfrm>
          <a:off x="2651731" y="1223838"/>
          <a:ext cx="3840537" cy="1043812"/>
        </a:xfrm>
        <a:prstGeom prst="trapezoid">
          <a:avLst>
            <a:gd name="adj" fmla="val 84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КВАЛИФИЦИРОВАННАЯ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ВРАЧЕБНАЯ ПОМОЩЬ</a:t>
          </a:r>
        </a:p>
      </dsp:txBody>
      <dsp:txXfrm>
        <a:off x="3323825" y="1223838"/>
        <a:ext cx="2496349" cy="1043812"/>
      </dsp:txXfrm>
    </dsp:sp>
    <dsp:sp modelId="{A0FD20FD-94F7-4B77-8A91-51021936F4EF}">
      <dsp:nvSpPr>
        <dsp:cNvPr id="0" name=""/>
        <dsp:cNvSpPr/>
      </dsp:nvSpPr>
      <dsp:spPr>
        <a:xfrm>
          <a:off x="1767820" y="2267650"/>
          <a:ext cx="5608358" cy="1043812"/>
        </a:xfrm>
        <a:prstGeom prst="trapezoid">
          <a:avLst>
            <a:gd name="adj" fmla="val 84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ПЕРВАЯ ВРАЧЕБНАЯ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ПОМОЩЬ</a:t>
          </a:r>
        </a:p>
      </dsp:txBody>
      <dsp:txXfrm>
        <a:off x="2749283" y="2267650"/>
        <a:ext cx="3645432" cy="1043812"/>
      </dsp:txXfrm>
    </dsp:sp>
    <dsp:sp modelId="{68D9FC21-221E-425C-97D9-196146F3B558}">
      <dsp:nvSpPr>
        <dsp:cNvPr id="0" name=""/>
        <dsp:cNvSpPr/>
      </dsp:nvSpPr>
      <dsp:spPr>
        <a:xfrm>
          <a:off x="883910" y="3311462"/>
          <a:ext cx="7376179" cy="1043812"/>
        </a:xfrm>
        <a:prstGeom prst="trapezoid">
          <a:avLst>
            <a:gd name="adj" fmla="val 84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ПЕРВАЯ ДОВРАЧЕБНАЯ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1" i="0" u="none" strike="noStrike" kern="1200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ПОМОЩЬ</a:t>
          </a:r>
        </a:p>
      </dsp:txBody>
      <dsp:txXfrm>
        <a:off x="2174741" y="3311462"/>
        <a:ext cx="4794516" cy="1043812"/>
      </dsp:txXfrm>
    </dsp:sp>
    <dsp:sp modelId="{02CC15E4-9A67-42FB-9507-E85B39CAE7EB}">
      <dsp:nvSpPr>
        <dsp:cNvPr id="0" name=""/>
        <dsp:cNvSpPr/>
      </dsp:nvSpPr>
      <dsp:spPr>
        <a:xfrm>
          <a:off x="0" y="4355274"/>
          <a:ext cx="9144000" cy="1043812"/>
        </a:xfrm>
        <a:prstGeom prst="trapezoid">
          <a:avLst>
            <a:gd name="adj" fmla="val 846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ПЕРВАЯ ПОМОЩЬ</a:t>
          </a:r>
        </a:p>
      </dsp:txBody>
      <dsp:txXfrm>
        <a:off x="1600199" y="4355274"/>
        <a:ext cx="5943600" cy="104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543182B0-167C-49C5-ADE5-EA90E5A4577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947C2DF5-8C76-4E8D-90F1-7C2C97E9A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71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F44B9D-694E-4C93-9FB6-98812925214B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B8CF95-3D83-4F93-AB81-2A433AF0B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FE63-232B-406F-BF49-8767B33A01D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3664-8AA2-4026-84D7-E7EC6B46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C65E-439E-411F-8189-27D8B7A05BE1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BE0A-BDE0-4833-8DAB-C0FC2211E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0AF1-2758-4DD6-A1F5-E745912A209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C569-73A2-44BE-8B54-152798D33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819525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B896-CC34-47BA-9AB0-794991C46E1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AEBE-88F9-4697-A9B4-A91A51D35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8229600" cy="21859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819525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6900-95F8-46B6-A6FB-62DFD93CEEA7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6150-39A8-4B32-9ED4-9F55DB3E3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42E8-D705-4391-8998-EDC875C58476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BB44-220F-4672-88BC-FDF284600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D18A-19E6-4975-BEB2-6C0E95F19868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AE3C-A88C-4C6C-9B98-CD6D17A68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64FB-52A3-4438-A98E-6DA62D59179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7CEB-2493-4678-959D-38F9D5D8B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81138"/>
            <a:ext cx="4038600" cy="21859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819525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5582-4B7D-4925-A068-8DCA733A194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6EF2-F143-4D11-8282-2E57BEEC6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D3CE-F2FA-459B-88BE-6220371992DB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F591-EE37-471D-A75C-4FEF327DD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AC844-5B43-46A7-8B77-7D180B3EB60B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C32D6-DB4A-4795-993D-9C443E404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C36C4B-23FC-414E-AC5A-D4AA2C35D965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7164C-E159-4ADA-A74B-F159F0C56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F96A5D-8498-4A95-8706-A8F0E4718C9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0DB0D2-544A-4735-965B-6733D030E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99D94-F3F3-427F-BC83-4F67D603A6AB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937A1-EE79-4306-98A5-9929587BB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3130-9FC0-4195-8CCC-E2584F4270E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BBD3-AA5C-4EAC-85EA-433AA8CC4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6C8A7C-96AE-456E-93A0-AE134EF66251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E70E9-2249-46EA-A2AC-384CEECDB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26484F3-D422-4656-8D75-55C02B1D4534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8DEE922-2E1E-460B-A579-FA36630E6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aseline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4DA6D65-E133-4D43-B29E-AFA5024C56E0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aseline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baseline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56DA798-C960-4813-B3D6-41738CF0F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7" r:id="rId2"/>
    <p:sldLayoutId id="2147483800" r:id="rId3"/>
    <p:sldLayoutId id="2147483801" r:id="rId4"/>
    <p:sldLayoutId id="2147483802" r:id="rId5"/>
    <p:sldLayoutId id="2147483803" r:id="rId6"/>
    <p:sldLayoutId id="2147483796" r:id="rId7"/>
    <p:sldLayoutId id="2147483804" r:id="rId8"/>
    <p:sldLayoutId id="2147483805" r:id="rId9"/>
    <p:sldLayoutId id="2147483795" r:id="rId10"/>
    <p:sldLayoutId id="2147483794" r:id="rId11"/>
    <p:sldLayoutId id="2147483793" r:id="rId12"/>
    <p:sldLayoutId id="2147483792" r:id="rId13"/>
    <p:sldLayoutId id="2147483791" r:id="rId14"/>
    <p:sldLayoutId id="2147483790" r:id="rId15"/>
    <p:sldLayoutId id="2147483789" r:id="rId16"/>
    <p:sldLayoutId id="2147483788" r:id="rId17"/>
    <p:sldLayoutId id="2147483798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9050" y="1558925"/>
            <a:ext cx="4048125" cy="4048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8313" y="5805264"/>
            <a:ext cx="8229600" cy="6637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признанный символ первой помощи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188640"/>
            <a:ext cx="8443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baseline="0" dirty="0">
                <a:solidFill>
                  <a:srgbClr val="FF0000"/>
                </a:solidFill>
              </a:rPr>
              <a:t>Первая помощь</a:t>
            </a:r>
          </a:p>
          <a:p>
            <a:pPr algn="ctr"/>
            <a:r>
              <a:rPr lang="ru-RU" sz="3200" b="1" baseline="0" dirty="0">
                <a:solidFill>
                  <a:srgbClr val="FF0000"/>
                </a:solidFill>
              </a:rPr>
              <a:t>спасает жизни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211638" y="2420938"/>
            <a:ext cx="401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aseline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70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Определение наличия сознания у пострадавшего.</a:t>
            </a:r>
          </a:p>
        </p:txBody>
      </p:sp>
      <p:pic>
        <p:nvPicPr>
          <p:cNvPr id="68611" name="Picture 5" descr="соз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633538"/>
            <a:ext cx="6286500" cy="42195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798"/>
            <a:ext cx="8686800" cy="1143000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00153E"/>
                </a:solidFill>
              </a:rPr>
              <a:t>Как определить пульс у пострадавшего, если он без сознания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3798"/>
            <a:ext cx="7416824" cy="5562619"/>
          </a:xfrm>
        </p:spPr>
      </p:pic>
    </p:spTree>
    <p:extLst>
      <p:ext uri="{BB962C8B-B14F-4D97-AF65-F5344CB8AC3E}">
        <p14:creationId xmlns:p14="http://schemas.microsoft.com/office/powerpoint/2010/main" val="171037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30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Мероприятия по восстановлению проходимости дыхательных путей и определению признаков жизни у пострадавшего</a:t>
            </a:r>
          </a:p>
        </p:txBody>
      </p:sp>
      <p:sp>
        <p:nvSpPr>
          <p:cNvPr id="6963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/>
              <a:t>1) запрокидывание головы с подъемом подбородка;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2) выдвижение нижней челюсти;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3) определение наличия дыхания с помощью слуха, зрения и осязания;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4) определение наличия кровообращения, проверка пульса на магистральных артериях.</a:t>
            </a:r>
          </a:p>
        </p:txBody>
      </p:sp>
      <p:pic>
        <p:nvPicPr>
          <p:cNvPr id="69635" name="Picture 10" descr="восст про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644900"/>
            <a:ext cx="6408737" cy="2447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title"/>
          </p:nvPr>
        </p:nvSpPr>
        <p:spPr bwMode="auto">
          <a:xfrm>
            <a:off x="107503" y="260647"/>
            <a:ext cx="8857109" cy="136812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30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Мероприятия по проведению сердечно-легочной реанимации до появления признаков жизни</a:t>
            </a:r>
            <a:br>
              <a:rPr lang="ru-RU" sz="3300" dirty="0">
                <a:effectLst/>
              </a:rPr>
            </a:br>
            <a:endParaRPr lang="ru-RU" sz="3300" dirty="0">
              <a:effectLst/>
            </a:endParaRPr>
          </a:p>
        </p:txBody>
      </p:sp>
      <p:sp>
        <p:nvSpPr>
          <p:cNvPr id="71682" name="Rectangle 6"/>
          <p:cNvSpPr>
            <a:spLocks noGrp="1"/>
          </p:cNvSpPr>
          <p:nvPr>
            <p:ph type="body" sz="half" idx="2"/>
          </p:nvPr>
        </p:nvSpPr>
        <p:spPr>
          <a:xfrm>
            <a:off x="4654845" y="1916832"/>
            <a:ext cx="4321175" cy="4525963"/>
          </a:xfrm>
        </p:spPr>
        <p:txBody>
          <a:bodyPr/>
          <a:lstStyle/>
          <a:p>
            <a:r>
              <a:rPr lang="ru-RU" sz="2300" dirty="0"/>
              <a:t>1) давление руками на грудину пострадавшего;</a:t>
            </a:r>
          </a:p>
          <a:p>
            <a:r>
              <a:rPr lang="ru-RU" sz="2300" dirty="0"/>
              <a:t>2) искусственное дыхание "Рот ко рту";</a:t>
            </a:r>
          </a:p>
          <a:p>
            <a:r>
              <a:rPr lang="ru-RU" sz="2300" dirty="0"/>
              <a:t>3) искусственное дыхание "Рот к носу";</a:t>
            </a:r>
          </a:p>
          <a:p>
            <a:r>
              <a:rPr lang="ru-RU" sz="2300" dirty="0"/>
              <a:t>4) искусственное дыхание с использованием устройства для искусственного дыхания.</a:t>
            </a:r>
          </a:p>
        </p:txBody>
      </p:sp>
      <p:pic>
        <p:nvPicPr>
          <p:cNvPr id="71685" name="Picture 9" descr="сл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3387725" cy="37433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 bwMode="auto">
          <a:xfrm>
            <a:off x="1049338" y="22542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Техника непрямого массажа сердца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755650" y="1557338"/>
            <a:ext cx="82296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</a:t>
            </a:r>
            <a:r>
              <a:rPr lang="ru-RU" sz="2000" dirty="0" err="1"/>
              <a:t>ердце</a:t>
            </a:r>
            <a:r>
              <a:rPr lang="ru-RU" sz="2000" dirty="0"/>
              <a:t> сдавливается между грудиной и позвоночником, а кровь выталкивается из сердца в сосуды. Ритмичные нажатия имитируют сердечные сокращения и восстанавливают кровоток.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Пострадавшего укладывают на спину, обязательно на жёсткую поверхность.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Спасатель стоит (в полный рост или на коленях) сбоку от пострадавшего.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Одну ладонь </a:t>
            </a:r>
            <a:r>
              <a:rPr lang="en-US" sz="2000" dirty="0"/>
              <a:t>- </a:t>
            </a:r>
            <a:r>
              <a:rPr lang="ru-RU" sz="2000" dirty="0"/>
              <a:t>на нижнюю половину грудины больного так, чтобы пальцы были ей перпендикулярны. Поверх помещают другую руку.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Приподнятые пальцы не касаются тела.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Прямые руки спасателя располагаются перпендикулярно грудной клетке пострадавшего.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Массаж производят быстрыми толчками, тяжестью всего тела, не сгибая руки в локтях. Грудина больного при этом должна прогибаться на одну треть (около 5 см для взрослого пострадавшего).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7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ТЕХНИКА ИСКУССТВЕННОЙ ВЕНТИЛЯЦИИ ЛЕГКИХ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sz="half" idx="2"/>
          </p:nvPr>
        </p:nvSpPr>
        <p:spPr>
          <a:xfrm>
            <a:off x="4283968" y="1772816"/>
            <a:ext cx="4402832" cy="4767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900" dirty="0"/>
              <a:t>При способе «изо рта в рот» необходимо освободить рот и нос пострадавшего от всего содержимого. 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Затем голову пострадавшего запрокидывают так, чтобы между подбородком и шеей образовался тупой угол. 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Далее делают глубокий вдох, зажимают нос пострадавшего, своими губами плотно обхватывают губы пострадавшего и производят выдох в рот.</a:t>
            </a:r>
          </a:p>
          <a:p>
            <a:pPr>
              <a:lnSpc>
                <a:spcPct val="80000"/>
              </a:lnSpc>
            </a:pPr>
            <a:r>
              <a:rPr lang="ru-RU" sz="1900" dirty="0"/>
              <a:t> После этого необходимо убрать пальцы от носа. </a:t>
            </a:r>
          </a:p>
        </p:txBody>
      </p:sp>
      <p:pic>
        <p:nvPicPr>
          <p:cNvPr id="76803" name="Picture 4" descr="Atemwege_fr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481138"/>
            <a:ext cx="2438400" cy="1827212"/>
          </a:xfrm>
        </p:spPr>
      </p:pic>
      <p:pic>
        <p:nvPicPr>
          <p:cNvPr id="76804" name="Picture 5" descr="Atemwege_z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657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AutoShape 6"/>
          <p:cNvSpPr>
            <a:spLocks noChangeArrowheads="1"/>
          </p:cNvSpPr>
          <p:nvPr/>
        </p:nvSpPr>
        <p:spPr bwMode="auto">
          <a:xfrm>
            <a:off x="381000" y="1981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AutoShape 7"/>
          <p:cNvSpPr>
            <a:spLocks noChangeArrowheads="1"/>
          </p:cNvSpPr>
          <p:nvPr/>
        </p:nvSpPr>
        <p:spPr bwMode="auto">
          <a:xfrm>
            <a:off x="381000" y="4038600"/>
            <a:ext cx="914400" cy="914400"/>
          </a:xfrm>
          <a:custGeom>
            <a:avLst/>
            <a:gdLst>
              <a:gd name="T0" fmla="*/ 457200 w 21600"/>
              <a:gd name="T1" fmla="*/ 0 h 21600"/>
              <a:gd name="T2" fmla="*/ 133900 w 21600"/>
              <a:gd name="T3" fmla="*/ 133900 h 21600"/>
              <a:gd name="T4" fmla="*/ 0 w 21600"/>
              <a:gd name="T5" fmla="*/ 457200 h 21600"/>
              <a:gd name="T6" fmla="*/ 133900 w 21600"/>
              <a:gd name="T7" fmla="*/ 780500 h 21600"/>
              <a:gd name="T8" fmla="*/ 457200 w 21600"/>
              <a:gd name="T9" fmla="*/ 914400 h 21600"/>
              <a:gd name="T10" fmla="*/ 780500 w 21600"/>
              <a:gd name="T11" fmla="*/ 780500 h 21600"/>
              <a:gd name="T12" fmla="*/ 914400 w 21600"/>
              <a:gd name="T13" fmla="*/ 457200 h 21600"/>
              <a:gd name="T14" fmla="*/ 780500 w 21600"/>
              <a:gd name="T15" fmla="*/ 1339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ВАЖНО!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/>
              <a:t>Соотношение дыхание/компрессия должно быть 2:30 </a:t>
            </a:r>
          </a:p>
          <a:p>
            <a:endParaRPr lang="en-US" b="1" dirty="0"/>
          </a:p>
          <a:p>
            <a:r>
              <a:rPr lang="ru-RU" b="1" dirty="0"/>
              <a:t>Частота компрессий не менее 100 в минуту,</a:t>
            </a:r>
          </a:p>
          <a:p>
            <a:pPr marL="109537" indent="0">
              <a:buNone/>
            </a:pPr>
            <a:r>
              <a:rPr lang="ru-RU" b="1" dirty="0"/>
              <a:t> продавливаем грудную клетку минимум – на 3 см</a:t>
            </a:r>
          </a:p>
          <a:p>
            <a:endParaRPr lang="ru-RU" b="1" dirty="0"/>
          </a:p>
          <a:p>
            <a:r>
              <a:rPr lang="ru-RU" b="1" dirty="0"/>
              <a:t>Интервал между вдохами при ИВЛ должен составлять 4-5 секунд</a:t>
            </a:r>
          </a:p>
          <a:p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 bwMode="auto">
          <a:xfrm>
            <a:off x="457199" y="0"/>
            <a:ext cx="8229601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br>
              <a:rPr lang="ru-RU" sz="36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КРИТЕРИИ ЭФФЕКТИВНОСТИ реанимации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  <a:p>
            <a:r>
              <a:rPr lang="ru-RU" dirty="0"/>
              <a:t>ПОРОЗОВЕНИЕ КОЖНЫХ ПОКРОВОВ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ПОЯВЛЕНИЕ ПУЛЬСА НА СОННОЙ АРТЕРИИ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САМОСТОЯТЕЛЬНЫЕ ЭКСКУРСИИ ГРУДНОЙ КЛЕТКИ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РЕАКЦИЯ ЗРАЧКОВ НА СВЕТ.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title"/>
          </p:nvPr>
        </p:nvSpPr>
        <p:spPr bwMode="auto">
          <a:xfrm>
            <a:off x="539552" y="33265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60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Мероприятия по поддержанию проходимости дыхательных путей</a:t>
            </a:r>
            <a:br>
              <a:rPr lang="ru-RU" sz="37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lang="ru-RU" sz="370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874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916113"/>
            <a:ext cx="4038600" cy="4525962"/>
          </a:xfrm>
        </p:spPr>
        <p:txBody>
          <a:bodyPr/>
          <a:lstStyle/>
          <a:p>
            <a:r>
              <a:rPr lang="ru-RU" sz="2300"/>
              <a:t>1) придание устойчивого бокового положения;</a:t>
            </a:r>
          </a:p>
          <a:p>
            <a:r>
              <a:rPr lang="ru-RU" sz="2300"/>
              <a:t>2) запрокидывание головы с подъемом подбородка;</a:t>
            </a:r>
          </a:p>
          <a:p>
            <a:r>
              <a:rPr lang="ru-RU" sz="2300"/>
              <a:t>3) выдвижение нижней челюсти.</a:t>
            </a:r>
          </a:p>
        </p:txBody>
      </p:sp>
      <p:pic>
        <p:nvPicPr>
          <p:cNvPr id="79878" name="Picture 6" descr="ус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565400"/>
            <a:ext cx="3070225" cy="21669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Grp="1"/>
          </p:cNvSpPr>
          <p:nvPr>
            <p:ph type="title"/>
          </p:nvPr>
        </p:nvSpPr>
        <p:spPr bwMode="auto">
          <a:xfrm>
            <a:off x="755650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400" u="sng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Мероприятия по обзорному осмотру пострадавшего и временной остановке наружного кровотечения:</a:t>
            </a:r>
          </a:p>
        </p:txBody>
      </p:sp>
      <p:sp>
        <p:nvSpPr>
          <p:cNvPr id="80899" name="Rectangle 10"/>
          <p:cNvSpPr>
            <a:spLocks noGrp="1"/>
          </p:cNvSpPr>
          <p:nvPr>
            <p:ph type="body"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100"/>
          </a:p>
          <a:p>
            <a:pPr>
              <a:lnSpc>
                <a:spcPct val="90000"/>
              </a:lnSpc>
            </a:pPr>
            <a:r>
              <a:rPr lang="ru-RU" sz="2100"/>
              <a:t>1) обзорный осмотр пострадавшего на наличие кровотечений;</a:t>
            </a:r>
          </a:p>
          <a:p>
            <a:pPr>
              <a:lnSpc>
                <a:spcPct val="90000"/>
              </a:lnSpc>
            </a:pPr>
            <a:r>
              <a:rPr lang="ru-RU" sz="2100"/>
              <a:t>2) пальцевое прижатие артерии;</a:t>
            </a:r>
          </a:p>
          <a:p>
            <a:pPr>
              <a:lnSpc>
                <a:spcPct val="90000"/>
              </a:lnSpc>
            </a:pPr>
            <a:r>
              <a:rPr lang="ru-RU" sz="2100"/>
              <a:t>3) наложение жгута;</a:t>
            </a:r>
          </a:p>
          <a:p>
            <a:pPr>
              <a:lnSpc>
                <a:spcPct val="90000"/>
              </a:lnSpc>
            </a:pPr>
            <a:r>
              <a:rPr lang="ru-RU" sz="2100"/>
              <a:t>4) максимальное сгибание конечности в суставе;</a:t>
            </a:r>
          </a:p>
          <a:p>
            <a:pPr>
              <a:lnSpc>
                <a:spcPct val="90000"/>
              </a:lnSpc>
            </a:pPr>
            <a:r>
              <a:rPr lang="ru-RU" sz="2100"/>
              <a:t>5) прямое давление на рану;</a:t>
            </a:r>
          </a:p>
          <a:p>
            <a:pPr>
              <a:lnSpc>
                <a:spcPct val="90000"/>
              </a:lnSpc>
            </a:pPr>
            <a:r>
              <a:rPr lang="ru-RU" sz="2100"/>
              <a:t>6) наложение давящей повязки.</a:t>
            </a:r>
          </a:p>
        </p:txBody>
      </p:sp>
      <p:pic>
        <p:nvPicPr>
          <p:cNvPr id="80902" name="Picture 6" descr="ос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28775"/>
            <a:ext cx="5545138" cy="4159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8147248" cy="106771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9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Актуальность</a:t>
            </a:r>
          </a:p>
        </p:txBody>
      </p:sp>
      <p:sp>
        <p:nvSpPr>
          <p:cNvPr id="22530" name="Объект 4"/>
          <p:cNvSpPr>
            <a:spLocks noGrp="1"/>
          </p:cNvSpPr>
          <p:nvPr>
            <p:ph sz="quarter" idx="2"/>
          </p:nvPr>
        </p:nvSpPr>
        <p:spPr>
          <a:xfrm>
            <a:off x="256505" y="764704"/>
            <a:ext cx="8563967" cy="3096344"/>
          </a:xfrm>
          <a:ln>
            <a:prstDash val="solid"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z="2000" b="1" dirty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2200" b="1" dirty="0">
                <a:solidFill>
                  <a:srgbClr val="002060"/>
                </a:solidFill>
                <a:latin typeface="Arial" charset="0"/>
              </a:rPr>
              <a:t>Основные причины смертности в Российской Федерации</a:t>
            </a:r>
          </a:p>
          <a:p>
            <a:pPr>
              <a:buFont typeface="Wingdings 3" pitchFamily="18" charset="2"/>
              <a:buNone/>
            </a:pPr>
            <a:endParaRPr lang="ru-RU" sz="1600" dirty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1600" dirty="0">
                <a:latin typeface="Arial" charset="0"/>
              </a:rPr>
              <a:t>1</a:t>
            </a:r>
            <a:r>
              <a:rPr lang="ru-RU" sz="1600" b="1" dirty="0">
                <a:latin typeface="Arial" charset="0"/>
              </a:rPr>
              <a:t>. </a:t>
            </a:r>
            <a:r>
              <a:rPr lang="ru-RU" sz="1600" b="1" dirty="0"/>
              <a:t>болезни системы кровообращения — 999 тыс. (696,5)</a:t>
            </a:r>
            <a:endParaRPr lang="ru-RU" sz="1600" b="1" dirty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1600" b="1" dirty="0">
                <a:latin typeface="Arial" charset="0"/>
              </a:rPr>
              <a:t>2. </a:t>
            </a:r>
            <a:r>
              <a:rPr lang="ru-RU" sz="1600" b="1" dirty="0"/>
              <a:t>новообразования — 289 тыс. (201,5)</a:t>
            </a:r>
            <a:endParaRPr lang="ru-RU" sz="1600" b="1" dirty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1600" b="1" dirty="0">
                <a:latin typeface="Arial" charset="0"/>
              </a:rPr>
              <a:t>3. </a:t>
            </a:r>
            <a:r>
              <a:rPr lang="ru-RU" sz="1600" b="1" dirty="0"/>
              <a:t>внешние причины смерти — 172 тыс. (119,8)</a:t>
            </a:r>
          </a:p>
          <a:p>
            <a:r>
              <a:rPr lang="ru-RU" sz="1600" b="1" dirty="0"/>
              <a:t>        транспортные происшествия — 28,4 тыс. (19,8)</a:t>
            </a:r>
          </a:p>
          <a:p>
            <a:r>
              <a:rPr lang="ru-RU" sz="1600" b="1" dirty="0"/>
              <a:t>        случайные отравления алкоголем — 9,7 тыс. (6,8)</a:t>
            </a:r>
          </a:p>
          <a:p>
            <a:r>
              <a:rPr lang="ru-RU" sz="1600" b="1" dirty="0"/>
              <a:t>        самоубийства — 28,1 тыс. (19,6)</a:t>
            </a:r>
          </a:p>
          <a:p>
            <a:r>
              <a:rPr lang="ru-RU" sz="1600" b="1" dirty="0"/>
              <a:t>        убийства — 13,9 тыс. (9,7) </a:t>
            </a:r>
            <a:endParaRPr lang="ru-RU" sz="1600" b="1" dirty="0">
              <a:latin typeface="Arial" charset="0"/>
            </a:endParaRPr>
          </a:p>
        </p:txBody>
      </p:sp>
      <p:pic>
        <p:nvPicPr>
          <p:cNvPr id="22531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1043781" y="4149080"/>
            <a:ext cx="7056437" cy="2520950"/>
          </a:xfrm>
          <a:ln>
            <a:prstDash val="soli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Мероприятия по подробному осмотру пострадавшего в целях выявления признаков травм, отравлений и других состояний, угрожающих его жизни и здоровью, и по оказанию первой помощи в случае выявления указанных состояний:</a:t>
            </a:r>
            <a:endParaRPr lang="ru-RU" sz="20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8507288" cy="5040560"/>
          </a:xfrm>
          <a:pattFill prst="lt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1) проведение осмотра головы;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2) проведение осмотра шеи, груди, спины;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3) проведение осмотра живота и таза;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4) проведение осмотра конечностей;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5) наложение повязок при травмах различных областей тела, в том числе </a:t>
            </a:r>
            <a:r>
              <a:rPr lang="ru-RU" sz="1800" dirty="0" err="1"/>
              <a:t>окклюзионной</a:t>
            </a:r>
            <a:r>
              <a:rPr lang="ru-RU" sz="1800" dirty="0"/>
              <a:t> (герметизирующей) при ранении грудной клетки;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6) проведение иммобилизации (с помощью подручных средств, </a:t>
            </a:r>
            <a:r>
              <a:rPr lang="ru-RU" sz="1800" dirty="0" err="1"/>
              <a:t>аутоиммобилизация</a:t>
            </a:r>
            <a:r>
              <a:rPr lang="ru-RU" sz="1800" dirty="0"/>
              <a:t>, с использованием изделий медицинского назначения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7) фиксация шейного отдела позвоночника (вручную, подручными средствами, с использованием изделий медицинского назначения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8) прекращение воздействия опасных химических веществ на пострадавшего (промывание желудка путем приема воды и вызывания рвоты, удаление с поврежденной поверхности и промывание поврежденной поверхности проточной водой);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9) местное охлаждение при травмах, термических ожогах и иных воздействиях высоких температур или теплового излучения;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10) термоизоляция при отморожениях и других эффектах воздействия низких температур. 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168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694836" y="356805"/>
            <a:ext cx="7596076" cy="105643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Контроль состояния пострадавшего (сознание, дыхание, кровообращение) и оказание психологической поддержки.</a:t>
            </a:r>
          </a:p>
        </p:txBody>
      </p:sp>
      <p:pic>
        <p:nvPicPr>
          <p:cNvPr id="83974" name="Picture 6" descr="псих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81138"/>
            <a:ext cx="6034087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395536" y="0"/>
            <a:ext cx="8496943" cy="14811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br>
              <a:rPr lang="ru-RU" sz="22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Передача пострадавшего бригаде скорой медицинской помощи, другим специальным службам, сотрудники которых обязаны оказывать первую помощь в соответствии с законодательством</a:t>
            </a:r>
          </a:p>
        </p:txBody>
      </p:sp>
      <p:pic>
        <p:nvPicPr>
          <p:cNvPr id="84998" name="Picture 6" descr="смп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15813" y="1772816"/>
            <a:ext cx="6656387" cy="45259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932136"/>
            <a:ext cx="8507288" cy="4169372"/>
          </a:xfrm>
        </p:spPr>
        <p:txBody>
          <a:bodyPr/>
          <a:lstStyle/>
          <a:p>
            <a:pPr algn="just"/>
            <a:r>
              <a:rPr lang="ru-RU" sz="2400" b="1" dirty="0"/>
              <a:t>Оказание первой медицинской помощи в возможно ранние сроки имеет решающее значение для благоприятного исхода и спасения жизни. </a:t>
            </a:r>
          </a:p>
          <a:p>
            <a:r>
              <a:rPr lang="ru-RU" sz="2400" b="1" dirty="0"/>
              <a:t>         </a:t>
            </a:r>
            <a:r>
              <a:rPr lang="ru-RU" sz="2400" b="1" dirty="0">
                <a:solidFill>
                  <a:srgbClr val="C00000"/>
                </a:solidFill>
              </a:rPr>
              <a:t>Помните: в Ваших руках наши жизни!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1504"/>
            <a:ext cx="4896544" cy="4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3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effectLst/>
              </a:rPr>
              <a:t>Виды медицинской помощи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1073143"/>
              </p:ext>
            </p:extLst>
          </p:nvPr>
        </p:nvGraphicFramePr>
        <p:xfrm>
          <a:off x="0" y="1125538"/>
          <a:ext cx="9144000" cy="539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>
              <a:defRPr/>
            </a:pPr>
            <a:r>
              <a:rPr lang="ru-RU" sz="3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Значение оказания </a:t>
            </a:r>
            <a:br>
              <a:rPr lang="ru-RU" sz="3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первой помощи</a:t>
            </a:r>
          </a:p>
        </p:txBody>
      </p:sp>
      <p:sp>
        <p:nvSpPr>
          <p:cNvPr id="59394" name="Объект 4"/>
          <p:cNvSpPr>
            <a:spLocks noGrp="1"/>
          </p:cNvSpPr>
          <p:nvPr>
            <p:ph sz="quarter" idx="2"/>
          </p:nvPr>
        </p:nvSpPr>
        <p:spPr>
          <a:xfrm>
            <a:off x="395288" y="1268413"/>
            <a:ext cx="4402137" cy="3941762"/>
          </a:xfrm>
          <a:ln>
            <a:prstDash val="solid"/>
          </a:ln>
        </p:spPr>
        <p:txBody>
          <a:bodyPr/>
          <a:lstStyle/>
          <a:p>
            <a:r>
              <a:rPr lang="ru-RU" sz="2000" dirty="0"/>
              <a:t>От правильного и своевременного оказания </a:t>
            </a:r>
            <a:r>
              <a:rPr lang="ru-RU" sz="2000" b="1" dirty="0"/>
              <a:t>первой помощи</a:t>
            </a:r>
            <a:r>
              <a:rPr lang="ru-RU" sz="2000" dirty="0"/>
              <a:t> зависит жизнь пострадавшего, а зачастую, вероятность его выздоровления и дальнейшая жизнь.</a:t>
            </a:r>
          </a:p>
          <a:p>
            <a:r>
              <a:rPr lang="ru-RU" sz="1800" b="1" dirty="0"/>
              <a:t>По этим причинам роль человека, оказывающего первую помощь (особенно, если он делает это профессионально), чрезвычайно велика.</a:t>
            </a:r>
            <a:endParaRPr lang="ru-RU" sz="2000" dirty="0"/>
          </a:p>
          <a:p>
            <a:r>
              <a:rPr lang="ru-RU" sz="2000" b="1" dirty="0"/>
              <a:t>Первая помощь</a:t>
            </a:r>
            <a:r>
              <a:rPr lang="ru-RU" sz="2000" dirty="0"/>
              <a:t> - это меры, предпринятые во избежание ухудшения состояния пострадавшего человека.</a:t>
            </a:r>
          </a:p>
          <a:p>
            <a:endParaRPr lang="ru-RU" dirty="0"/>
          </a:p>
        </p:txBody>
      </p:sp>
      <p:pic>
        <p:nvPicPr>
          <p:cNvPr id="59395" name="Picture 7" descr="спас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916113"/>
            <a:ext cx="4041775" cy="30686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/>
              </a:rPr>
              <a:t>Определение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sz="half" idx="1"/>
          </p:nvPr>
        </p:nvSpPr>
        <p:spPr>
          <a:xfrm>
            <a:off x="4284663" y="1481138"/>
            <a:ext cx="4402137" cy="5043487"/>
          </a:xfrm>
        </p:spPr>
        <p:txBody>
          <a:bodyPr/>
          <a:lstStyle/>
          <a:p>
            <a:pPr eaLnBrk="1" hangingPunct="1"/>
            <a:r>
              <a:rPr lang="ru-RU" sz="2800" b="1" u="sng"/>
              <a:t>Первая помощь</a:t>
            </a:r>
            <a:r>
              <a:rPr lang="ru-RU" sz="2400"/>
              <a:t> </a:t>
            </a:r>
          </a:p>
          <a:p>
            <a:pPr eaLnBrk="1" hangingPunct="1"/>
            <a:r>
              <a:rPr lang="ru-RU" sz="2400"/>
              <a:t>- это простейшие, срочные и целесообразные меры для спасения жизни человека, которые следует предпринять на месте происшествия до прибытия медработника скорой помощи или доставки пострадавшего в лечебное учреждение. </a:t>
            </a:r>
          </a:p>
        </p:txBody>
      </p:sp>
      <p:pic>
        <p:nvPicPr>
          <p:cNvPr id="60420" name="Picture 7" descr="утоп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133600"/>
            <a:ext cx="3194050" cy="31940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877"/>
            <a:ext cx="8928992" cy="6294245"/>
          </a:xfrm>
        </p:spPr>
      </p:pic>
    </p:spTree>
    <p:extLst>
      <p:ext uri="{BB962C8B-B14F-4D97-AF65-F5344CB8AC3E}">
        <p14:creationId xmlns:p14="http://schemas.microsoft.com/office/powerpoint/2010/main" val="290532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Правовые основы</a:t>
            </a:r>
          </a:p>
        </p:txBody>
      </p:sp>
      <p:sp>
        <p:nvSpPr>
          <p:cNvPr id="61443" name="Объект 1"/>
          <p:cNvSpPr>
            <a:spLocks noGrp="1"/>
          </p:cNvSpPr>
          <p:nvPr>
            <p:ph sz="half" idx="1"/>
          </p:nvPr>
        </p:nvSpPr>
        <p:spPr>
          <a:xfrm>
            <a:off x="323528" y="1022350"/>
            <a:ext cx="4826000" cy="4813300"/>
          </a:xfrm>
        </p:spPr>
        <p:txBody>
          <a:bodyPr/>
          <a:lstStyle/>
          <a:p>
            <a:endParaRPr lang="ru-RU" sz="1400" dirty="0"/>
          </a:p>
          <a:p>
            <a:r>
              <a:rPr lang="ru-RU" sz="2000" b="1" dirty="0"/>
              <a:t>Статьи 31,32, 33, 34 Федерального закона от 21.11.2011 г. № 323-ФЗ «Об основах охраны здоровья граждан в Российской Федерации».</a:t>
            </a:r>
          </a:p>
          <a:p>
            <a:pPr>
              <a:buFont typeface="Wingdings 3" pitchFamily="18" charset="2"/>
              <a:buNone/>
            </a:pPr>
            <a:endParaRPr lang="ru-RU" sz="2000" b="1" dirty="0"/>
          </a:p>
          <a:p>
            <a:r>
              <a:rPr lang="ru-RU" sz="2000" b="1" dirty="0"/>
              <a:t>Приказ Министерства здравоохранения и социального развития от 4 мая 2012 г. N 477н «Об утверждении перечня состояний, при которых оказывается первая помощь, и перечня мероприятий по оказанию первой помощи». </a:t>
            </a:r>
          </a:p>
          <a:p>
            <a:endParaRPr lang="ru-RU" sz="2000" b="1" dirty="0"/>
          </a:p>
        </p:txBody>
      </p:sp>
      <p:pic>
        <p:nvPicPr>
          <p:cNvPr id="61445" name="Picture 9" descr="ф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32400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1" descr="m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16338"/>
            <a:ext cx="20208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ПЕРЕЧЕНЬ</a:t>
            </a:r>
            <a:b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СОСТОЯНИЙ, ПРИ КОТОРЫХ ОКАЗЫВАЕТСЯ ПЕРВАЯ ПОМОЩЬ</a:t>
            </a:r>
          </a:p>
        </p:txBody>
      </p:sp>
      <p:sp>
        <p:nvSpPr>
          <p:cNvPr id="63490" name="Текст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1200" dirty="0"/>
              <a:t> </a:t>
            </a:r>
          </a:p>
          <a:p>
            <a:r>
              <a:rPr lang="ru-RU" sz="2400" b="1" dirty="0"/>
              <a:t>1. Отсутствие сознания.</a:t>
            </a:r>
          </a:p>
          <a:p>
            <a:r>
              <a:rPr lang="ru-RU" sz="2400" b="1" dirty="0"/>
              <a:t>2. Остановка дыхания и кровообращения.</a:t>
            </a:r>
          </a:p>
          <a:p>
            <a:r>
              <a:rPr lang="ru-RU" sz="2400" b="1" dirty="0"/>
              <a:t>3. Наружные кровотечения.</a:t>
            </a:r>
          </a:p>
          <a:p>
            <a:r>
              <a:rPr lang="ru-RU" sz="2400" b="1" dirty="0"/>
              <a:t>4. Инородные тела верхних дыхательных путей.</a:t>
            </a:r>
          </a:p>
          <a:p>
            <a:r>
              <a:rPr lang="ru-RU" sz="2400" b="1" dirty="0"/>
              <a:t>5. Травмы различных областей тела.</a:t>
            </a:r>
          </a:p>
          <a:p>
            <a:r>
              <a:rPr lang="ru-RU" sz="2400" b="1" dirty="0"/>
              <a:t>6. Ожоги, эффекты воздействия высоких температур, теплового излучения.</a:t>
            </a:r>
          </a:p>
          <a:p>
            <a:r>
              <a:rPr lang="ru-RU" sz="2400" b="1" dirty="0"/>
              <a:t>7. Отморожение и другие эффекты воздействия низких температур.</a:t>
            </a:r>
          </a:p>
          <a:p>
            <a:r>
              <a:rPr lang="ru-RU" sz="2400" b="1" dirty="0"/>
              <a:t>8. Отравления.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755650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Последовательность оказания первой помощи</a:t>
            </a:r>
          </a:p>
        </p:txBody>
      </p:sp>
      <p:sp>
        <p:nvSpPr>
          <p:cNvPr id="65540" name="Rectangle 8"/>
          <p:cNvSpPr>
            <a:spLocks noGrp="1"/>
          </p:cNvSpPr>
          <p:nvPr>
            <p:ph type="body" idx="4294967295"/>
          </p:nvPr>
        </p:nvSpPr>
        <p:spPr>
          <a:xfrm>
            <a:off x="430213" y="1530350"/>
            <a:ext cx="8713787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u="sng" dirty="0"/>
              <a:t>Прекратить действия внешних факторов</a:t>
            </a:r>
            <a:r>
              <a:rPr lang="ru-RU" sz="2000" u="sng" dirty="0"/>
              <a:t>.</a:t>
            </a:r>
            <a:r>
              <a:rPr 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удалить пострадавшего из неблагоприятных условий, остановить кровотечение, сделать искусственное дыхание, придать телу необходимое положение, выполнить массаж сердца.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/>
              <a:t>Сообщение</a:t>
            </a:r>
            <a:r>
              <a:rPr lang="ru-RU" sz="2000" u="sng" dirty="0"/>
              <a:t>.</a:t>
            </a:r>
            <a:r>
              <a:rPr 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Позвонить и сообщить информацию, чтобы скорая помощь могла бы быстро организовать помощь.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/>
              <a:t>Личная безопасность</a:t>
            </a:r>
            <a:r>
              <a:rPr lang="ru-RU" sz="2000" u="sng" dirty="0"/>
              <a:t>.</a:t>
            </a:r>
            <a:r>
              <a:rPr 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Прежде, чем приступать к оказанию помощи пострадавшему, убедитесь в отсутствии угрозы для вашего здоровья и жизни. Следует оценить обстановку и убедиться в полной безопасности и лишь после этого предпринимать дальнейшие действия.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u="sng" dirty="0"/>
              <a:t>Спасение пострадавшего</a:t>
            </a:r>
            <a:r>
              <a:rPr lang="ru-RU" sz="2000" u="sng" dirty="0"/>
              <a:t>.</a:t>
            </a:r>
            <a:r>
              <a:rPr lang="ru-RU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Меры по спасению пострадавшего следует предпринять как можно скорее. Очень важно знать основные приемы оказания первой помощи.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ru-RU" sz="2000" dirty="0"/>
              <a:t>   </a:t>
            </a:r>
          </a:p>
          <a:p>
            <a:pPr eaLnBrk="1" hangingPunct="1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1989</TotalTime>
  <Words>1122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Международно признанный символ первой помощи </vt:lpstr>
      <vt:lpstr>Актуальность</vt:lpstr>
      <vt:lpstr>Виды медицинской помощи</vt:lpstr>
      <vt:lpstr>Значение оказания  первой помощи</vt:lpstr>
      <vt:lpstr>Определение</vt:lpstr>
      <vt:lpstr>Презентация PowerPoint</vt:lpstr>
      <vt:lpstr>Правовые основы</vt:lpstr>
      <vt:lpstr>ПЕРЕЧЕНЬ СОСТОЯНИЙ, ПРИ КОТОРЫХ ОКАЗЫВАЕТСЯ ПЕРВАЯ ПОМОЩЬ</vt:lpstr>
      <vt:lpstr>Последовательность оказания первой помощи</vt:lpstr>
      <vt:lpstr>Определение наличия сознания у пострадавшего.</vt:lpstr>
      <vt:lpstr>Как определить пульс у пострадавшего, если он без сознания</vt:lpstr>
      <vt:lpstr>Мероприятия по восстановлению проходимости дыхательных путей и определению признаков жизни у пострадавшего</vt:lpstr>
      <vt:lpstr> Мероприятия по проведению сердечно-легочной реанимации до появления признаков жизни </vt:lpstr>
      <vt:lpstr>Техника непрямого массажа сердца</vt:lpstr>
      <vt:lpstr>ТЕХНИКА ИСКУССТВЕННОЙ ВЕНТИЛЯЦИИ ЛЕГКИХ</vt:lpstr>
      <vt:lpstr>ВАЖНО!</vt:lpstr>
      <vt:lpstr> КРИТЕРИИ ЭФФЕКТИВНОСТИ реанимации</vt:lpstr>
      <vt:lpstr>Мероприятия по поддержанию проходимости дыхательных путей </vt:lpstr>
      <vt:lpstr>Мероприятия по обзорному осмотру пострадавшего и временной остановке наружного кровотечения:</vt:lpstr>
      <vt:lpstr>Мероприятия по подробному осмотру пострадавшего в целях выявления признаков травм, отравлений и других состояний, угрожающих его жизни и здоровью, и по оказанию первой помощи в случае выявления указанных состояний:</vt:lpstr>
      <vt:lpstr>Контроль состояния пострадавшего (сознание, дыхание, кровообращение) и оказание психологической поддержки.</vt:lpstr>
      <vt:lpstr> Передача пострадавшего бригаде скорой медицинской помощи, другим специальным службам, сотрудники которых обязаны оказывать первую помощь в соответствии с законодательством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Рабочий визит заместителя министра по здравоохранению Российской Федерации                   Т.В. Яковлевой в                              ГБУЗ ЛО «Всеволожская КМБ»</dc:title>
  <dc:creator>Гришанова Татьяна Григорьевна</dc:creator>
  <cp:lastModifiedBy>Center Profilaktiki</cp:lastModifiedBy>
  <cp:revision>352</cp:revision>
  <dcterms:modified xsi:type="dcterms:W3CDTF">2024-03-07T08:18:05Z</dcterms:modified>
</cp:coreProperties>
</file>